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3" r:id="rId4"/>
    <p:sldId id="2229" r:id="rId5"/>
    <p:sldId id="2235" r:id="rId6"/>
    <p:sldId id="2236" r:id="rId7"/>
    <p:sldId id="2237" r:id="rId8"/>
    <p:sldId id="2238" r:id="rId9"/>
    <p:sldId id="2234" r:id="rId10"/>
    <p:sldId id="2239" r:id="rId11"/>
    <p:sldId id="2241" r:id="rId12"/>
    <p:sldId id="265" r:id="rId13"/>
    <p:sldId id="283" r:id="rId14"/>
    <p:sldId id="279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29"/>
            <p14:sldId id="2235"/>
            <p14:sldId id="2236"/>
            <p14:sldId id="2237"/>
            <p14:sldId id="2238"/>
            <p14:sldId id="2234"/>
            <p14:sldId id="2239"/>
          </p14:sldIdLst>
        </p14:section>
        <p14:section name="configure office 365" id="{2190B3DB-DE16-294A-93C6-2DFBA5D6ACEF}">
          <p14:sldIdLst>
            <p14:sldId id="2241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349" autoAdjust="0"/>
    <p:restoredTop sz="89371" autoAdjust="0"/>
  </p:normalViewPr>
  <p:slideViewPr>
    <p:cSldViewPr snapToGrid="0">
      <p:cViewPr varScale="1">
        <p:scale>
          <a:sx n="86" d="100"/>
          <a:sy n="86" d="100"/>
        </p:scale>
        <p:origin x="232" y="1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9/22/18 2:03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2:03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7249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8468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6" r:id="rId30"/>
    <p:sldLayoutId id="2147484557" r:id="rId31"/>
    <p:sldLayoutId id="2147484558" r:id="rId3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Microsoft Graph Data Connect &amp; </a:t>
            </a:r>
            <a:br>
              <a:rPr lang="en-US" dirty="0"/>
            </a:br>
            <a:r>
              <a:rPr lang="en-US" dirty="0"/>
              <a:t>configuring your Office 365 tenant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B9B87-9C19-6043-BAD2-A011FC74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Office 365 &amp; Microsoft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F6188-1771-5B49-ACC3-7D166E40F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992136"/>
          </a:xfrm>
        </p:spPr>
        <p:txBody>
          <a:bodyPr/>
          <a:lstStyle/>
          <a:p>
            <a:r>
              <a:rPr lang="en-US" dirty="0"/>
              <a:t>Office 365 Requirements:</a:t>
            </a:r>
          </a:p>
          <a:p>
            <a:pPr lvl="1"/>
            <a:r>
              <a:rPr lang="en-US" dirty="0"/>
              <a:t>Enable Graph Data Connect in </a:t>
            </a:r>
            <a:br>
              <a:rPr lang="en-US" dirty="0"/>
            </a:br>
            <a:r>
              <a:rPr lang="en-US" dirty="0"/>
              <a:t>your Office 365 tenant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Designate security group that can </a:t>
            </a:r>
            <a:br>
              <a:rPr lang="en-US" dirty="0"/>
            </a:br>
            <a:r>
              <a:rPr lang="en-US" dirty="0"/>
              <a:t>approve data extraction requests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Microsoft Azure </a:t>
            </a:r>
            <a:br>
              <a:rPr lang="en-US" sz="3600" dirty="0">
                <a:solidFill>
                  <a:schemeClr val="tx2"/>
                </a:solidFill>
                <a:latin typeface="+mj-lt"/>
              </a:rPr>
            </a:br>
            <a:r>
              <a:rPr lang="en-US" sz="3600" dirty="0">
                <a:solidFill>
                  <a:schemeClr val="tx2"/>
                </a:solidFill>
                <a:latin typeface="+mj-lt"/>
              </a:rPr>
              <a:t>Requirements:</a:t>
            </a:r>
          </a:p>
          <a:p>
            <a:pPr lvl="1"/>
            <a:r>
              <a:rPr lang="en-US" dirty="0"/>
              <a:t>Minimum of two (2) users with </a:t>
            </a:r>
            <a:br>
              <a:rPr lang="en-US" dirty="0"/>
            </a:br>
            <a:r>
              <a:rPr lang="en-US" dirty="0"/>
              <a:t>global administrator role assigned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Azure Active Directory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297F3-D6A2-AD4E-93D6-461647D50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089" y="2196935"/>
            <a:ext cx="7618749" cy="464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80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Office 365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is Microsoft Graph Data Connect?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types of scenarios does Microsoft Graph Data Connect enable?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Configuring your Office 365 tenant to enable Microsoft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</a:t>
            </a:r>
            <a:br>
              <a:rPr lang="en-US" sz="2800" dirty="0"/>
            </a:br>
            <a:r>
              <a:rPr lang="en-US" sz="2800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What is Microsoft Graph Data Connect?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types of scenarios does Microsoft Graph Data Connect enable?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Configuring your Office 365 tenant to enable Microsoft Graph Data Connect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5C91-83B3-4F0B-B43E-EE249559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36" y="176104"/>
            <a:ext cx="11267763" cy="847540"/>
          </a:xfrm>
        </p:spPr>
        <p:txBody>
          <a:bodyPr/>
          <a:lstStyle/>
          <a:p>
            <a:r>
              <a:rPr lang="en-US" sz="5507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are customers trying to do?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C2D8E-9FE5-496F-892E-9F806EF4C1E7}"/>
              </a:ext>
            </a:extLst>
          </p:cNvPr>
          <p:cNvGrpSpPr/>
          <p:nvPr/>
        </p:nvGrpSpPr>
        <p:grpSpPr>
          <a:xfrm>
            <a:off x="512036" y="1357057"/>
            <a:ext cx="2560289" cy="3839148"/>
            <a:chOff x="588263" y="1929284"/>
            <a:chExt cx="2510315" cy="37642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B88701-7616-4BD1-B467-AA00727248D8}"/>
                </a:ext>
              </a:extLst>
            </p:cNvPr>
            <p:cNvGrpSpPr/>
            <p:nvPr/>
          </p:nvGrpSpPr>
          <p:grpSpPr>
            <a:xfrm>
              <a:off x="588263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39F673-2982-4643-ACEC-BA270C89AD91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71CBA34-3DED-4D9E-854A-E65CFEFC469F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B629432-1005-4A2C-A9FA-3C60A682A78A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0689EC-E5F3-449C-B098-5046660791A3}"/>
                  </a:ext>
                </a:extLst>
              </p:cNvPr>
              <p:cNvSpPr/>
              <p:nvPr/>
            </p:nvSpPr>
            <p:spPr>
              <a:xfrm>
                <a:off x="304800" y="1989432"/>
                <a:ext cx="1522244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Better CRM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72FD02-E5A2-4B54-A729-6B91E20A0D91}"/>
                </a:ext>
              </a:extLst>
            </p:cNvPr>
            <p:cNvSpPr txBox="1"/>
            <p:nvPr/>
          </p:nvSpPr>
          <p:spPr>
            <a:xfrm>
              <a:off x="588263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your org network for a customer introduction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Opportunity health assessment​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08D38D-FD0A-474F-B95F-F27FA38724F2}"/>
              </a:ext>
            </a:extLst>
          </p:cNvPr>
          <p:cNvGrpSpPr/>
          <p:nvPr/>
        </p:nvGrpSpPr>
        <p:grpSpPr>
          <a:xfrm>
            <a:off x="3418045" y="1357057"/>
            <a:ext cx="2560289" cy="3839148"/>
            <a:chOff x="3437550" y="1929284"/>
            <a:chExt cx="2510315" cy="37642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DAED0D-6FA2-4EB6-9FFF-ADC8C472CCD4}"/>
                </a:ext>
              </a:extLst>
            </p:cNvPr>
            <p:cNvGrpSpPr/>
            <p:nvPr/>
          </p:nvGrpSpPr>
          <p:grpSpPr>
            <a:xfrm>
              <a:off x="3437550" y="1929284"/>
              <a:ext cx="2510315" cy="1128761"/>
              <a:chOff x="304800" y="1929284"/>
              <a:chExt cx="2629319" cy="11287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B52C8-80C9-4267-B463-D205A40D2B04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8761"/>
                <a:chOff x="304800" y="1929284"/>
                <a:chExt cx="2629319" cy="112876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291C650-CAE6-4150-A7E4-A597B11D357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3D20EB-05D1-481B-9D34-7DCBAB9813DC}"/>
                    </a:ext>
                  </a:extLst>
                </p:cNvPr>
                <p:cNvCxnSpPr/>
                <p:nvPr/>
              </p:nvCxnSpPr>
              <p:spPr>
                <a:xfrm>
                  <a:off x="304800" y="3058045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DB4BF5-6D12-4268-89A8-865039170E0B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415403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Security and Fraud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DDAA39-BEA6-4759-90C5-6F75C16DE6CC}"/>
                </a:ext>
              </a:extLst>
            </p:cNvPr>
            <p:cNvSpPr txBox="1"/>
            <p:nvPr/>
          </p:nvSpPr>
          <p:spPr>
            <a:xfrm>
              <a:off x="3437550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Detect fraud with productivity and communication data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communication for interaction patterns with users outside the organization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4BA25D-3976-4437-9B4E-6DF66A71F8D0}"/>
              </a:ext>
            </a:extLst>
          </p:cNvPr>
          <p:cNvGrpSpPr/>
          <p:nvPr/>
        </p:nvGrpSpPr>
        <p:grpSpPr>
          <a:xfrm>
            <a:off x="6324053" y="1357057"/>
            <a:ext cx="2560289" cy="3839148"/>
            <a:chOff x="6286836" y="1929284"/>
            <a:chExt cx="2510315" cy="37642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719A12-376C-45D5-9C16-5D4E87C7DAAC}"/>
                </a:ext>
              </a:extLst>
            </p:cNvPr>
            <p:cNvGrpSpPr/>
            <p:nvPr/>
          </p:nvGrpSpPr>
          <p:grpSpPr>
            <a:xfrm>
              <a:off x="6286836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DF2332-15F3-4FAA-8DFB-89F50AA36873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84FB044-BE0F-496D-B2D5-272EDA63660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30BB061-65A5-43D9-BF19-159450FA6354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81BD13-A347-4A13-AD18-296619C4134A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629319" cy="72019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Optimize Your Organization​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D1B8C7-B788-4DB4-9A87-B72E79B2AF01}"/>
                </a:ext>
              </a:extLst>
            </p:cNvPr>
            <p:cNvSpPr txBox="1"/>
            <p:nvPr/>
          </p:nvSpPr>
          <p:spPr>
            <a:xfrm>
              <a:off x="6286836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Find an expert​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Automate knowledge base creation​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Understand resource utilization within your organization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03C064-E76F-4847-9F09-42DA3A1C5187}"/>
              </a:ext>
            </a:extLst>
          </p:cNvPr>
          <p:cNvGrpSpPr/>
          <p:nvPr/>
        </p:nvGrpSpPr>
        <p:grpSpPr>
          <a:xfrm>
            <a:off x="9230063" y="1357057"/>
            <a:ext cx="2857086" cy="3839148"/>
            <a:chOff x="9136124" y="1929284"/>
            <a:chExt cx="2801319" cy="37642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23D50C-8DAB-485E-87AD-A2D96BB105B1}"/>
                </a:ext>
              </a:extLst>
            </p:cNvPr>
            <p:cNvGrpSpPr/>
            <p:nvPr/>
          </p:nvGrpSpPr>
          <p:grpSpPr>
            <a:xfrm>
              <a:off x="9136124" y="1929284"/>
              <a:ext cx="2801319" cy="1127085"/>
              <a:chOff x="304800" y="1929284"/>
              <a:chExt cx="2934119" cy="1127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09F7EEA-52C7-47BF-949D-D941C20B3A4D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C862F5-0C00-430F-B972-4401487B3533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4B91375-650A-47F2-B107-BA014BE02EF9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CE6999-8A8C-4CDF-B5C9-66DE106987B2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934119" cy="103412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Build &amp; Integrate Intelligent Workflows with O365​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774F5-87BD-44D0-92C9-2814C9C157B6}"/>
                </a:ext>
              </a:extLst>
            </p:cNvPr>
            <p:cNvSpPr txBox="1"/>
            <p:nvPr/>
          </p:nvSpPr>
          <p:spPr>
            <a:xfrm>
              <a:off x="9136124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Case management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Questions &amp; answers bot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Support ticket management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94F92BD-57E8-4AD8-B680-9E34A333332C}"/>
              </a:ext>
            </a:extLst>
          </p:cNvPr>
          <p:cNvSpPr/>
          <p:nvPr/>
        </p:nvSpPr>
        <p:spPr bwMode="auto">
          <a:xfrm>
            <a:off x="5005234" y="5351275"/>
            <a:ext cx="1333459" cy="13334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D3E6F7-7029-4BE9-A9E1-AFACA40A5D9A}"/>
              </a:ext>
            </a:extLst>
          </p:cNvPr>
          <p:cNvSpPr/>
          <p:nvPr/>
        </p:nvSpPr>
        <p:spPr bwMode="auto">
          <a:xfrm>
            <a:off x="6281662" y="5376917"/>
            <a:ext cx="1333459" cy="1333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3E5EB30-8807-47C2-89F8-9C4F5E0964D0}"/>
              </a:ext>
            </a:extLst>
          </p:cNvPr>
          <p:cNvSpPr/>
          <p:nvPr/>
        </p:nvSpPr>
        <p:spPr bwMode="auto">
          <a:xfrm>
            <a:off x="5657323" y="4385456"/>
            <a:ext cx="1333459" cy="1333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FE7F-E965-4EB2-93B9-A90DA16F3E45}"/>
              </a:ext>
            </a:extLst>
          </p:cNvPr>
          <p:cNvSpPr txBox="1"/>
          <p:nvPr/>
        </p:nvSpPr>
        <p:spPr>
          <a:xfrm>
            <a:off x="5801966" y="4806830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 dirty="0">
                <a:solidFill>
                  <a:schemeClr val="accent5"/>
                </a:solidFill>
                <a:latin typeface="Segoe UI"/>
              </a:rPr>
              <a:t>Analytics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57E0F-9B09-4B9E-98C3-0883D86D5D5E}"/>
              </a:ext>
            </a:extLst>
          </p:cNvPr>
          <p:cNvSpPr txBox="1"/>
          <p:nvPr/>
        </p:nvSpPr>
        <p:spPr>
          <a:xfrm>
            <a:off x="5120597" y="5816058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AI and 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5D45F-6B71-4C05-824C-FED4D6031C18}"/>
              </a:ext>
            </a:extLst>
          </p:cNvPr>
          <p:cNvSpPr txBox="1"/>
          <p:nvPr/>
        </p:nvSpPr>
        <p:spPr>
          <a:xfrm>
            <a:off x="6265462" y="5704100"/>
            <a:ext cx="1333459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Index and Search</a:t>
            </a:r>
          </a:p>
        </p:txBody>
      </p:sp>
    </p:spTree>
    <p:extLst>
      <p:ext uri="{BB962C8B-B14F-4D97-AF65-F5344CB8AC3E}">
        <p14:creationId xmlns:p14="http://schemas.microsoft.com/office/powerpoint/2010/main" val="27528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5629E3-B624-8548-A1C8-894F1DC12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4354847"/>
          </a:xfrm>
        </p:spPr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Today’s most interesting data-driven applications 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require reasoning &amp; analysis over massive datasets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built by extracting data from Office 365 via Microsoft Graph APIs</a:t>
            </a:r>
          </a:p>
          <a:p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Microsoft Graph is optimized for simple, real-time, entity centric queries, not: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Access in bulk - requires expensive engineering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Privacy is at risk - given the current all-or-nothing consent models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Security &amp; Data Governance - entirely up to the experience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10B1E-4ED1-5049-9E6A-1042D59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Challenging scenarios with the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503982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DCC0-0690-8147-941C-202ACBA3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Graph Data Connect?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DCDC-CF68-6847-8974-0FD26166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model for data access &amp; hosting applications within the customer’s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Allows developers to build intelligent applications and experiences using Office 365 data &amp; Azure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 customer data remains within the Microsoft secure cloud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Microsoft Graph remains the best approach for enabling end-user task centric apps</a:t>
            </a:r>
          </a:p>
        </p:txBody>
      </p:sp>
    </p:spTree>
    <p:extLst>
      <p:ext uri="{BB962C8B-B14F-4D97-AF65-F5344CB8AC3E}">
        <p14:creationId xmlns:p14="http://schemas.microsoft.com/office/powerpoint/2010/main" val="36082698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D137-38F8-D741-BD90-A112DEEC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Enterprise Customers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6750A-9CA9-1641-A3AF-B330125DD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70646"/>
          </a:xfrm>
        </p:spPr>
        <p:txBody>
          <a:bodyPr/>
          <a:lstStyle/>
          <a:p>
            <a:r>
              <a:rPr lang="en-US" sz="3200" dirty="0"/>
              <a:t>Granular access to only the specific datasets/fields required for developer app</a:t>
            </a:r>
          </a:p>
          <a:p>
            <a:pPr lvl="1"/>
            <a:r>
              <a:rPr lang="en-US" sz="1800" dirty="0"/>
              <a:t> Customer gets to review the specific fields and any exclusions</a:t>
            </a:r>
          </a:p>
          <a:p>
            <a:endParaRPr lang="en-US" sz="1600" dirty="0"/>
          </a:p>
          <a:p>
            <a:r>
              <a:rPr lang="en-US" sz="3200" dirty="0"/>
              <a:t>Data is stored, processed, accessed within the customer Azure tenancy </a:t>
            </a:r>
          </a:p>
          <a:p>
            <a:pPr lvl="1"/>
            <a:r>
              <a:rPr lang="en-US" sz="1800" dirty="0"/>
              <a:t>Only data the customer explicitly approves is shared with the application developer</a:t>
            </a:r>
          </a:p>
          <a:p>
            <a:endParaRPr lang="en-US" sz="1600" dirty="0"/>
          </a:p>
          <a:p>
            <a:r>
              <a:rPr lang="en-US" sz="3200" dirty="0"/>
              <a:t>Data policy promises hold true at all times</a:t>
            </a:r>
          </a:p>
          <a:p>
            <a:pPr lvl="1"/>
            <a:r>
              <a:rPr lang="en-US" sz="1800" dirty="0"/>
              <a:t> Policies like encryption, auditing, etc. are in place when data moves from Office 365 into Azure</a:t>
            </a:r>
          </a:p>
          <a:p>
            <a:endParaRPr lang="en-US" sz="1600" dirty="0"/>
          </a:p>
          <a:p>
            <a:r>
              <a:rPr lang="en-US" sz="3200" dirty="0"/>
              <a:t>Developer app is “managed” with no effort from the customer </a:t>
            </a:r>
          </a:p>
          <a:p>
            <a:pPr lvl="1"/>
            <a:r>
              <a:rPr lang="en-US" sz="1800" dirty="0"/>
              <a:t>Deployed, scaled, updated, with minimal customer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5408979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8E0-47E8-A444-A865-B2D9A47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Developers &amp; ISVs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A5B6-768F-9A4F-858C-69202FFC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42946"/>
          </a:xfrm>
        </p:spPr>
        <p:txBody>
          <a:bodyPr/>
          <a:lstStyle/>
          <a:p>
            <a:r>
              <a:rPr lang="en-US" dirty="0"/>
              <a:t>Application logic runs within Azure’s customer sandbox </a:t>
            </a:r>
          </a:p>
          <a:p>
            <a:pPr lvl="1"/>
            <a:r>
              <a:rPr lang="en-US" sz="1800" dirty="0"/>
              <a:t>Developer doesn’t need to be trusted with/liable for hosting data</a:t>
            </a:r>
          </a:p>
          <a:p>
            <a:pPr lvl="1"/>
            <a:endParaRPr lang="en-US" sz="1800" dirty="0"/>
          </a:p>
          <a:p>
            <a:r>
              <a:rPr lang="en-US" dirty="0"/>
              <a:t>Data layout optimized for analytics applications</a:t>
            </a:r>
          </a:p>
          <a:p>
            <a:pPr lvl="1"/>
            <a:r>
              <a:rPr lang="en-US" sz="1800" dirty="0"/>
              <a:t>Focus on building value rather than coercing user-mode APIs into analytics scenarios</a:t>
            </a:r>
          </a:p>
          <a:p>
            <a:pPr lvl="1"/>
            <a:endParaRPr lang="en-US" sz="1800" dirty="0"/>
          </a:p>
          <a:p>
            <a:r>
              <a:rPr lang="en-US" dirty="0"/>
              <a:t>Azure data services and tools</a:t>
            </a:r>
          </a:p>
          <a:p>
            <a:pPr lvl="1"/>
            <a:r>
              <a:rPr lang="en-US" sz="1800" dirty="0"/>
              <a:t>Leverage the full stack ‘better together’ tooling that Azure + VS + O365 provides </a:t>
            </a:r>
          </a:p>
          <a:p>
            <a:pPr lvl="1"/>
            <a:endParaRPr lang="en-US" sz="1800" dirty="0"/>
          </a:p>
          <a:p>
            <a:r>
              <a:rPr lang="en-US" dirty="0"/>
              <a:t>1-click install for your app through marketplace or service catalog (internal distribution) </a:t>
            </a:r>
          </a:p>
          <a:p>
            <a:pPr lvl="1"/>
            <a:r>
              <a:rPr lang="en-US" sz="1800" dirty="0"/>
              <a:t>Easy to manage/scale/update even in the customer’s tenancy</a:t>
            </a:r>
          </a:p>
        </p:txBody>
      </p:sp>
    </p:spTree>
    <p:extLst>
      <p:ext uri="{BB962C8B-B14F-4D97-AF65-F5344CB8AC3E}">
        <p14:creationId xmlns:p14="http://schemas.microsoft.com/office/powerpoint/2010/main" val="11166571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EFEAE-F824-124D-A75F-4922A251ECBA}"/>
              </a:ext>
            </a:extLst>
          </p:cNvPr>
          <p:cNvSpPr txBox="1"/>
          <p:nvPr/>
        </p:nvSpPr>
        <p:spPr>
          <a:xfrm>
            <a:off x="882" y="168655"/>
            <a:ext cx="12434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Comparing Microsoft Graph APIs &amp; Microsoft Graph Data Connect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4432D4-8BF0-4A48-ACB3-71A596AE7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370436"/>
              </p:ext>
            </p:extLst>
          </p:nvPr>
        </p:nvGraphicFramePr>
        <p:xfrm>
          <a:off x="495456" y="1710164"/>
          <a:ext cx="11445563" cy="5195312"/>
        </p:xfrm>
        <a:graphic>
          <a:graphicData uri="http://schemas.openxmlformats.org/drawingml/2006/table">
            <a:tbl>
              <a:tblPr/>
              <a:tblGrid>
                <a:gridCol w="1820833">
                  <a:extLst>
                    <a:ext uri="{9D8B030D-6E8A-4147-A177-3AD203B41FA5}">
                      <a16:colId xmlns:a16="http://schemas.microsoft.com/office/drawing/2014/main" val="1830129912"/>
                    </a:ext>
                  </a:extLst>
                </a:gridCol>
                <a:gridCol w="4427208">
                  <a:extLst>
                    <a:ext uri="{9D8B030D-6E8A-4147-A177-3AD203B41FA5}">
                      <a16:colId xmlns:a16="http://schemas.microsoft.com/office/drawing/2014/main" val="2826110356"/>
                    </a:ext>
                  </a:extLst>
                </a:gridCol>
                <a:gridCol w="5197522">
                  <a:extLst>
                    <a:ext uri="{9D8B030D-6E8A-4147-A177-3AD203B41FA5}">
                      <a16:colId xmlns:a16="http://schemas.microsoft.com/office/drawing/2014/main" val="2941841298"/>
                    </a:ext>
                  </a:extLst>
                </a:gridCol>
              </a:tblGrid>
              <a:tr h="329320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+mn-lt"/>
                      </a:endParaRP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APIs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Data Connect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95423"/>
                  </a:ext>
                </a:extLst>
              </a:tr>
              <a:tr h="578014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Access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Single/few items accessed at a time from a single user or group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Data access across multiple items* within or across users or groups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7416776"/>
                  </a:ext>
                </a:extLst>
              </a:tr>
              <a:tr h="1324097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Pattern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Real time synchronous access to the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Consumer only defines "</a:t>
                      </a:r>
                      <a:r>
                        <a:rPr lang="en-US" sz="1600" b="1">
                          <a:latin typeface="+mj-lt"/>
                        </a:rPr>
                        <a:t>what</a:t>
                      </a:r>
                      <a:r>
                        <a:rPr lang="en-US" sz="1600">
                          <a:latin typeface="+mj-lt"/>
                        </a:rPr>
                        <a:t>" data they want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Scheduled access to data (scheduled granularity could be hours, days, …)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Consumer define "</a:t>
                      </a:r>
                      <a:r>
                        <a:rPr lang="en-US" sz="1600" b="1">
                          <a:latin typeface="+mj-lt"/>
                        </a:rPr>
                        <a:t>what</a:t>
                      </a:r>
                      <a:r>
                        <a:rPr lang="en-US" sz="1600">
                          <a:latin typeface="+mj-lt"/>
                        </a:rPr>
                        <a:t>" data they want, "</a:t>
                      </a:r>
                      <a:r>
                        <a:rPr lang="en-US" sz="1600" b="1">
                          <a:latin typeface="+mj-lt"/>
                        </a:rPr>
                        <a:t>when</a:t>
                      </a:r>
                      <a:r>
                        <a:rPr lang="en-US" sz="1600">
                          <a:latin typeface="+mj-lt"/>
                        </a:rPr>
                        <a:t>" do they want that data &amp; "</a:t>
                      </a:r>
                      <a:r>
                        <a:rPr lang="en-US" sz="1600" b="1">
                          <a:latin typeface="+mj-lt"/>
                        </a:rPr>
                        <a:t>where</a:t>
                      </a:r>
                      <a:r>
                        <a:rPr lang="en-US" sz="1600">
                          <a:latin typeface="+mj-lt"/>
                        </a:rPr>
                        <a:t>" do they want that 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340601"/>
                  </a:ext>
                </a:extLst>
              </a:tr>
              <a:tr h="564382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Operations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Read + Write access to the </a:t>
                      </a:r>
                      <a:r>
                        <a:rPr lang="en-US" sz="1600" b="1">
                          <a:latin typeface="+mj-lt"/>
                        </a:rPr>
                        <a:t>master</a:t>
                      </a:r>
                      <a:r>
                        <a:rPr lang="en-US" sz="1600">
                          <a:latin typeface="+mj-lt"/>
                        </a:rPr>
                        <a:t> 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Read only access to </a:t>
                      </a:r>
                      <a:r>
                        <a:rPr lang="en-US" sz="1600" b="1">
                          <a:latin typeface="+mj-lt"/>
                        </a:rPr>
                        <a:t>copy</a:t>
                      </a:r>
                      <a:r>
                        <a:rPr lang="en-US" sz="1600">
                          <a:latin typeface="+mj-lt"/>
                        </a:rPr>
                        <a:t> of the 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922704"/>
                  </a:ext>
                </a:extLst>
              </a:tr>
              <a:tr h="82670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Governance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No control over data once it’s extracted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>
                          <a:latin typeface="+mj-lt"/>
                        </a:rPr>
                        <a:t>Data can only be extracted into customers own storage, and can have policies monitored like encryption at rest, auditing, etc.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468688"/>
                  </a:ext>
                </a:extLst>
              </a:tr>
              <a:tr h="1572791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permissions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j-lt"/>
                        </a:rPr>
                        <a:t>Access permissions are scoped to each resource type (mail, file, events, etc.)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j-lt"/>
                        </a:rPr>
                        <a:t>Permissions can be scoped for a single user, group or the entire tenant.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j-lt"/>
                        </a:rPr>
                        <a:t>Access permissions can be granularly scoped to individual properties/field within a resource type.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j-lt"/>
                        </a:rPr>
                        <a:t>Permissions can be scoped to a list of users, groups or the entire tenant.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>
                          <a:latin typeface="+mj-lt"/>
                        </a:rPr>
                        <a:t>Approver can also deny access for data from specific user 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073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F7AAF5D-FCA7-D945-9EE5-38CE14EF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68" y="1577816"/>
            <a:ext cx="224310" cy="54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/>
            <a:r>
              <a:rPr lang="en-US" altLang="en-US" sz="1020">
                <a:solidFill>
                  <a:srgbClr val="000000"/>
                </a:solidFill>
                <a:latin typeface="Segoe UI"/>
              </a:rPr>
              <a:t> </a:t>
            </a:r>
            <a:endParaRPr lang="en-US" altLang="en-US" sz="1020"/>
          </a:p>
          <a:p>
            <a:pPr defTabSz="932597"/>
            <a:endParaRPr lang="en-US" altLang="en-US" sz="1836"/>
          </a:p>
        </p:txBody>
      </p:sp>
    </p:spTree>
    <p:extLst>
      <p:ext uri="{BB962C8B-B14F-4D97-AF65-F5344CB8AC3E}">
        <p14:creationId xmlns:p14="http://schemas.microsoft.com/office/powerpoint/2010/main" val="205101223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09351598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767</Words>
  <Application>Microsoft Macintosh PowerPoint</Application>
  <PresentationFormat>Custom</PresentationFormat>
  <Paragraphs>137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 Light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Microsoft Graph Data Connect</vt:lpstr>
      <vt:lpstr>What are customers trying to do?</vt:lpstr>
      <vt:lpstr>Challenging scenarios with the Microsoft Graph</vt:lpstr>
      <vt:lpstr>What is Microsoft Graph Data Connect?</vt:lpstr>
      <vt:lpstr>Benefits to Enterprise Customers</vt:lpstr>
      <vt:lpstr>Benefits to Developers &amp; ISVs</vt:lpstr>
      <vt:lpstr>PowerPoint Presentation</vt:lpstr>
      <vt:lpstr>Graph Data Connect - Enabling Scenarios</vt:lpstr>
      <vt:lpstr>Configuring Office 365 &amp; Microsoft Azure</vt:lpstr>
      <vt:lpstr>Demo Configuring Your Office 365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2018-09-22T18:06:24Z</dcterms:modified>
</cp:coreProperties>
</file>